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2" r:id="rId5"/>
  </p:sldIdLst>
  <p:sldSz cx="18288000" cy="10287000"/>
  <p:notesSz cx="6858000" cy="9144000"/>
  <p:embeddedFontLst>
    <p:embeddedFont>
      <p:font typeface="Fredoka" panose="020B0604020202020204" charset="0"/>
      <p:regular r:id="rId6"/>
    </p:embeddedFont>
    <p:embeddedFont>
      <p:font typeface="Poppins" panose="00000500000000000000" pitchFamily="2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11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89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236159">
            <a:off x="9394055" y="-4602516"/>
            <a:ext cx="10667243" cy="11414365"/>
          </a:xfrm>
          <a:custGeom>
            <a:avLst/>
            <a:gdLst/>
            <a:ahLst/>
            <a:cxnLst/>
            <a:rect l="l" t="t" r="r" b="b"/>
            <a:pathLst>
              <a:path w="10667243" h="11414365">
                <a:moveTo>
                  <a:pt x="0" y="0"/>
                </a:moveTo>
                <a:lnTo>
                  <a:pt x="10667243" y="0"/>
                </a:lnTo>
                <a:lnTo>
                  <a:pt x="10667243" y="11414365"/>
                </a:lnTo>
                <a:lnTo>
                  <a:pt x="0" y="1141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1990233" flipV="1">
            <a:off x="-3844201" y="4723234"/>
            <a:ext cx="9745803" cy="10479358"/>
          </a:xfrm>
          <a:custGeom>
            <a:avLst/>
            <a:gdLst/>
            <a:ahLst/>
            <a:cxnLst/>
            <a:rect l="l" t="t" r="r" b="b"/>
            <a:pathLst>
              <a:path w="9745803" h="10479358">
                <a:moveTo>
                  <a:pt x="0" y="10479358"/>
                </a:moveTo>
                <a:lnTo>
                  <a:pt x="9745802" y="10479358"/>
                </a:lnTo>
                <a:lnTo>
                  <a:pt x="9745802" y="0"/>
                </a:lnTo>
                <a:lnTo>
                  <a:pt x="0" y="0"/>
                </a:lnTo>
                <a:lnTo>
                  <a:pt x="0" y="10479358"/>
                </a:lnTo>
                <a:close/>
              </a:path>
            </a:pathLst>
          </a:custGeom>
          <a:blipFill>
            <a:blip r:embed="rId4">
              <a:alphaModFix amt="3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446016" y="685982"/>
            <a:ext cx="14544450" cy="117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9"/>
              </a:lnSpc>
            </a:pPr>
            <a:r>
              <a:rPr lang="en-US" sz="8499" dirty="0">
                <a:solidFill>
                  <a:srgbClr val="0E123E"/>
                </a:solidFill>
                <a:latin typeface="Fredoka"/>
                <a:ea typeface="Fredoka"/>
                <a:cs typeface="Fredoka"/>
                <a:sym typeface="Fredoka"/>
              </a:rPr>
              <a:t>Myth-busting!</a:t>
            </a:r>
          </a:p>
        </p:txBody>
      </p:sp>
      <p:sp>
        <p:nvSpPr>
          <p:cNvPr id="6" name="Freeform 6"/>
          <p:cNvSpPr/>
          <p:nvPr/>
        </p:nvSpPr>
        <p:spPr>
          <a:xfrm>
            <a:off x="15990466" y="356477"/>
            <a:ext cx="1915135" cy="2231396"/>
          </a:xfrm>
          <a:custGeom>
            <a:avLst/>
            <a:gdLst/>
            <a:ahLst/>
            <a:cxnLst/>
            <a:rect l="l" t="t" r="r" b="b"/>
            <a:pathLst>
              <a:path w="1915135" h="2231396">
                <a:moveTo>
                  <a:pt x="0" y="0"/>
                </a:moveTo>
                <a:lnTo>
                  <a:pt x="1915135" y="0"/>
                </a:lnTo>
                <a:lnTo>
                  <a:pt x="1915135" y="2231396"/>
                </a:lnTo>
                <a:lnTo>
                  <a:pt x="0" y="2231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446016" y="2106063"/>
            <a:ext cx="16098878" cy="7555507"/>
            <a:chOff x="0" y="-114300"/>
            <a:chExt cx="21465170" cy="10074008"/>
          </a:xfrm>
        </p:grpSpPr>
        <p:sp>
          <p:nvSpPr>
            <p:cNvPr id="8" name="TextBox 8"/>
            <p:cNvSpPr txBox="1"/>
            <p:nvPr/>
          </p:nvSpPr>
          <p:spPr>
            <a:xfrm>
              <a:off x="0" y="-114300"/>
              <a:ext cx="21465170" cy="4032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28363" lvl="1" indent="-464181" algn="l">
                <a:lnSpc>
                  <a:spcPts val="6019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E123E"/>
                  </a:solidFill>
                  <a:latin typeface="Poppins"/>
                  <a:ea typeface="Poppins"/>
                  <a:cs typeface="Poppins"/>
                  <a:sym typeface="Poppins"/>
                </a:rPr>
                <a:t>Carers can work and we will offer flexibility.</a:t>
              </a:r>
            </a:p>
            <a:p>
              <a:pPr marL="928363" lvl="1" indent="-464181" algn="l">
                <a:lnSpc>
                  <a:spcPts val="6019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E123E"/>
                  </a:solidFill>
                  <a:latin typeface="Poppins"/>
                  <a:ea typeface="Poppins"/>
                  <a:cs typeface="Poppins"/>
                  <a:sym typeface="Poppins"/>
                </a:rPr>
                <a:t>We welcome applications from anyone and want to actively support carers with diverse ethnicity/religious beliefs/sexuality to apply.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854874"/>
              <a:ext cx="13536566" cy="61048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928369" lvl="1" indent="-464185" algn="l">
                <a:lnSpc>
                  <a:spcPts val="6019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E123E"/>
                  </a:solidFill>
                  <a:latin typeface="Poppins"/>
                  <a:ea typeface="Poppins"/>
                  <a:cs typeface="Poppins"/>
                  <a:sym typeface="Poppins"/>
                </a:rPr>
                <a:t>You don’t have to be in a relationship, we want and need single carers. </a:t>
              </a:r>
            </a:p>
            <a:p>
              <a:pPr marL="928369" lvl="1" indent="-464185" algn="l">
                <a:lnSpc>
                  <a:spcPts val="6019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E123E"/>
                  </a:solidFill>
                  <a:latin typeface="Poppins"/>
                  <a:ea typeface="Poppins"/>
                  <a:cs typeface="Poppins"/>
                  <a:sym typeface="Poppins"/>
                </a:rPr>
                <a:t>You are not 'just' supported by a social worker – there is a wider offer of support.</a:t>
              </a:r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43E85E3F-E40D-B09B-1732-84F07BDE0D95}"/>
              </a:ext>
            </a:extLst>
          </p:cNvPr>
          <p:cNvSpPr/>
          <p:nvPr/>
        </p:nvSpPr>
        <p:spPr>
          <a:xfrm>
            <a:off x="11730307" y="5368850"/>
            <a:ext cx="4893280" cy="4918150"/>
          </a:xfrm>
          <a:custGeom>
            <a:avLst/>
            <a:gdLst/>
            <a:ahLst/>
            <a:cxnLst/>
            <a:rect l="l" t="t" r="r" b="b"/>
            <a:pathLst>
              <a:path w="4893280" h="4918150">
                <a:moveTo>
                  <a:pt x="0" y="0"/>
                </a:moveTo>
                <a:lnTo>
                  <a:pt x="4893280" y="0"/>
                </a:lnTo>
                <a:lnTo>
                  <a:pt x="4893280" y="4918150"/>
                </a:lnTo>
                <a:lnTo>
                  <a:pt x="0" y="49181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1181106420584493F58FDF108E44A2" ma:contentTypeVersion="19" ma:contentTypeDescription="Create a new document." ma:contentTypeScope="" ma:versionID="42e5938b8a5e32c5c471dee6dc3e6503">
  <xsd:schema xmlns:xsd="http://www.w3.org/2001/XMLSchema" xmlns:xs="http://www.w3.org/2001/XMLSchema" xmlns:p="http://schemas.microsoft.com/office/2006/metadata/properties" xmlns:ns2="dc9cc3b9-2781-41ce-a95c-60e5144f19c1" xmlns:ns3="ac5c2849-74a1-46d7-ad44-587ab7d0a8b9" targetNamespace="http://schemas.microsoft.com/office/2006/metadata/properties" ma:root="true" ma:fieldsID="da73168d442a48862daa8d4baaa3b125" ns2:_="" ns3:_="">
    <xsd:import namespace="dc9cc3b9-2781-41ce-a95c-60e5144f19c1"/>
    <xsd:import namespace="ac5c2849-74a1-46d7-ad44-587ab7d0a8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DocTag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cc3b9-2781-41ce-a95c-60e5144f19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90830b-6321-4205-8fd0-8a030ac599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DocTags" ma:index="24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c2849-74a1-46d7-ad44-587ab7d0a8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4a58ce9-c97c-41d0-bfdb-c30342169baa}" ma:internalName="TaxCatchAll" ma:showField="CatchAllData" ma:web="ac5c2849-74a1-46d7-ad44-587ab7d0a8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9cc3b9-2781-41ce-a95c-60e5144f19c1">
      <Terms xmlns="http://schemas.microsoft.com/office/infopath/2007/PartnerControls"/>
    </lcf76f155ced4ddcb4097134ff3c332f>
    <TaxCatchAll xmlns="ac5c2849-74a1-46d7-ad44-587ab7d0a8b9" xsi:nil="true"/>
  </documentManagement>
</p:properties>
</file>

<file path=customXml/itemProps1.xml><?xml version="1.0" encoding="utf-8"?>
<ds:datastoreItem xmlns:ds="http://schemas.openxmlformats.org/officeDocument/2006/customXml" ds:itemID="{7EA868BF-F761-4CC0-8C46-9DF4BBF4A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399142-92B3-4FEA-8BF0-743EE34BB4CA}">
  <ds:schemaRefs>
    <ds:schemaRef ds:uri="ac5c2849-74a1-46d7-ad44-587ab7d0a8b9"/>
    <ds:schemaRef ds:uri="dc9cc3b9-2781-41ce-a95c-60e5144f19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2434038-959A-44FB-B765-484B8B90BD6E}">
  <ds:schemaRefs>
    <ds:schemaRef ds:uri="ac5c2849-74a1-46d7-ad44-587ab7d0a8b9"/>
    <ds:schemaRef ds:uri="dc9cc3b9-2781-41ce-a95c-60e5144f19c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Poppins</vt:lpstr>
      <vt:lpstr>Fredoka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Fostering workshop slide deck</dc:title>
  <dc:creator>Beaumont, Rowan</dc:creator>
  <cp:lastModifiedBy>Beaumont, Rowan</cp:lastModifiedBy>
  <cp:revision>2</cp:revision>
  <dcterms:created xsi:type="dcterms:W3CDTF">2006-08-16T00:00:00Z</dcterms:created>
  <dcterms:modified xsi:type="dcterms:W3CDTF">2024-10-25T12:00:33Z</dcterms:modified>
  <dc:identifier>DAGTRDR8_pM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0x010100621181106420584493F58FDF108E44A2</vt:lpwstr>
  </property>
  <property fmtid="{D5CDD505-2E9C-101B-9397-08002B2CF9AE}" pid="3" name="MediaServiceImageTags">
    <vt:lpwstr/>
  </property>
</Properties>
</file>